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Poway Federation of Teachers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FRAMING~”Our</a:t>
            </a:r>
            <a:r>
              <a:rPr lang="en-US" dirty="0"/>
              <a:t> Message ~ Our Voice” </a:t>
            </a:r>
          </a:p>
        </p:txBody>
      </p:sp>
      <p:pic>
        <p:nvPicPr>
          <p:cNvPr id="5" name="Picture Placeholder 4" descr="Macintosh HD:Users:csmiley:Desktop:frame pft.jpg"/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7" b="1581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1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1264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PROCESS FOR FRAMING</a:t>
            </a:r>
            <a:br>
              <a:rPr lang="en-US" dirty="0" smtClean="0"/>
            </a:br>
            <a:r>
              <a:rPr lang="en-US" dirty="0" smtClean="0"/>
              <a:t>“Our Message ~ Our Voice”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STEP 1. Identifying our values </a:t>
            </a:r>
          </a:p>
          <a:p>
            <a:pPr lvl="1"/>
            <a:r>
              <a:rPr lang="en-US" sz="2800" b="1" dirty="0" smtClean="0"/>
              <a:t>Teacher Survey</a:t>
            </a:r>
          </a:p>
          <a:p>
            <a:pPr lvl="1"/>
            <a:r>
              <a:rPr lang="en-US" sz="2800" b="1" dirty="0" smtClean="0"/>
              <a:t>Rep Council analysis of survey responses</a:t>
            </a:r>
          </a:p>
          <a:p>
            <a:pPr lvl="1"/>
            <a:r>
              <a:rPr lang="en-US" sz="2800" b="1" dirty="0" smtClean="0"/>
              <a:t>Facebook Dialog and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Teacher Survey</a:t>
            </a:r>
          </a:p>
          <a:p>
            <a:pPr lvl="1"/>
            <a:r>
              <a:rPr lang="en-US" sz="2800" b="1" dirty="0" smtClean="0"/>
              <a:t>Rep Council Recommendation </a:t>
            </a:r>
          </a:p>
          <a:p>
            <a:pPr lvl="1"/>
            <a:r>
              <a:rPr lang="en-US" sz="2800" b="1" dirty="0" smtClean="0"/>
              <a:t>Site Visits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rgbClr val="FF6600"/>
                </a:solidFill>
              </a:rPr>
              <a:t>Made an effort to engage all teachers during the process. </a:t>
            </a:r>
          </a:p>
        </p:txBody>
      </p:sp>
    </p:spTree>
    <p:extLst>
      <p:ext uri="{BB962C8B-B14F-4D97-AF65-F5344CB8AC3E}">
        <p14:creationId xmlns:p14="http://schemas.microsoft.com/office/powerpoint/2010/main" val="40856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50726" y="352812"/>
            <a:ext cx="5671189" cy="7339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981" y="666280"/>
            <a:ext cx="4350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2. Frame Your Values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883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1561594"/>
            <a:ext cx="4902200" cy="4705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981" y="853671"/>
            <a:ext cx="820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3. Simplify your frame by identifying an image or relationship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285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REFRAMING “Our Message ~ Our Voice”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99" y="2133600"/>
            <a:ext cx="8379452" cy="3992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“If teachers and teacher unions cared about students they wouldn’t care about the money.”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REFRAME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Caring about students is important but we must also get </a:t>
            </a:r>
            <a:r>
              <a:rPr lang="en-US" b="1" dirty="0" smtClean="0">
                <a:solidFill>
                  <a:srgbClr val="FF6600"/>
                </a:solidFill>
              </a:rPr>
              <a:t>results for students</a:t>
            </a:r>
            <a:r>
              <a:rPr lang="en-US" b="1" dirty="0" smtClean="0">
                <a:solidFill>
                  <a:schemeClr val="tx1"/>
                </a:solidFill>
              </a:rPr>
              <a:t>. We must have a </a:t>
            </a:r>
            <a:r>
              <a:rPr lang="en-US" b="1" dirty="0" smtClean="0">
                <a:solidFill>
                  <a:srgbClr val="FF6600"/>
                </a:solidFill>
              </a:rPr>
              <a:t>quality teacher </a:t>
            </a:r>
            <a:r>
              <a:rPr lang="en-US" b="1" dirty="0" smtClean="0">
                <a:solidFill>
                  <a:schemeClr val="tx1"/>
                </a:solidFill>
              </a:rPr>
              <a:t>in every classroom to get </a:t>
            </a:r>
            <a:r>
              <a:rPr lang="en-US" b="1" dirty="0" smtClean="0">
                <a:solidFill>
                  <a:srgbClr val="FF6600"/>
                </a:solidFill>
              </a:rPr>
              <a:t>results for students</a:t>
            </a:r>
            <a:r>
              <a:rPr lang="en-US" b="1" dirty="0" smtClean="0">
                <a:solidFill>
                  <a:schemeClr val="tx1"/>
                </a:solidFill>
              </a:rPr>
              <a:t>. To attract and retain the best and brightest teachers schools must provide competitive salaries and provide teachers with the resources they need to ensure our students acquire </a:t>
            </a:r>
            <a:r>
              <a:rPr lang="en-US" b="1" dirty="0" smtClean="0">
                <a:solidFill>
                  <a:srgbClr val="FF6600"/>
                </a:solidFill>
              </a:rPr>
              <a:t>21</a:t>
            </a:r>
            <a:r>
              <a:rPr lang="en-US" b="1" baseline="30000" dirty="0" smtClean="0">
                <a:solidFill>
                  <a:srgbClr val="FF6600"/>
                </a:solidFill>
              </a:rPr>
              <a:t>st</a:t>
            </a:r>
            <a:r>
              <a:rPr lang="en-US" b="1" dirty="0" smtClean="0">
                <a:solidFill>
                  <a:srgbClr val="FF6600"/>
                </a:solidFill>
              </a:rPr>
              <a:t> C. skills</a:t>
            </a:r>
            <a:r>
              <a:rPr lang="en-US" b="1" dirty="0" smtClean="0">
                <a:solidFill>
                  <a:schemeClr val="tx1"/>
                </a:solidFill>
              </a:rPr>
              <a:t>. Teachers, parents, teacher unions, legislators…must all be held </a:t>
            </a:r>
            <a:r>
              <a:rPr lang="en-US" b="1" dirty="0" smtClean="0">
                <a:solidFill>
                  <a:srgbClr val="FF6600"/>
                </a:solidFill>
              </a:rPr>
              <a:t>accountable</a:t>
            </a:r>
            <a:r>
              <a:rPr lang="en-US" b="1" dirty="0" smtClean="0">
                <a:solidFill>
                  <a:schemeClr val="tx1"/>
                </a:solidFill>
              </a:rPr>
              <a:t> to provide the funding we need to ensure we get </a:t>
            </a:r>
            <a:r>
              <a:rPr lang="en-US" b="1" dirty="0" smtClean="0">
                <a:solidFill>
                  <a:srgbClr val="FF6600"/>
                </a:solidFill>
              </a:rPr>
              <a:t>results for students!  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4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i="1" dirty="0" smtClean="0"/>
              <a:t>We internalize and practice our message and this becomes our public fact. This is how we market ourselves</a:t>
            </a:r>
            <a:r>
              <a:rPr lang="en-US" b="1" dirty="0" smtClean="0"/>
              <a:t>.”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When and How to use this framework: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Responding to your neighbor’s statement, “Public school problems are too big to fix.” 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 In support and response to November’s Ballot Initiatives around school funding. 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Creating our own Teacher Evaluation Tool.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755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914400"/>
            <a:ext cx="4069080" cy="609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BACKGROUND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1660769"/>
            <a:ext cx="4069080" cy="500184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Why does the public have such a low opinion of public education? California has gone from “First to Worst”! 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/>
              <a:t>Test Scores: U.S. students can’t compete against Asian and European countries, especially in math and science. 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/>
              <a:t>Federal School Reform Measures: A Nation At Risk, No Child Left Behind, and Race To The Top. 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094" b="2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91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914400"/>
            <a:ext cx="4069080" cy="129344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What’s standing in the way of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SCHOOL REFORM?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3945" r="239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207846"/>
            <a:ext cx="4069080" cy="4298461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Public perception of a school system is </a:t>
            </a:r>
            <a:r>
              <a:rPr lang="en-US" sz="2000" b="1" i="1" dirty="0" smtClean="0"/>
              <a:t>the teacher. </a:t>
            </a:r>
            <a:r>
              <a:rPr lang="en-US" sz="2000" b="1" dirty="0" smtClean="0"/>
              <a:t>The </a:t>
            </a:r>
            <a:r>
              <a:rPr lang="en-US" sz="2000" b="1" u="sng" dirty="0" smtClean="0"/>
              <a:t>teacher</a:t>
            </a:r>
            <a:r>
              <a:rPr lang="en-US" sz="2000" b="1" dirty="0" smtClean="0"/>
              <a:t> is their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experience and a school system is complex. 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As long as teachers are seen as </a:t>
            </a:r>
            <a:r>
              <a:rPr lang="en-US" sz="2000" b="1" i="1" dirty="0" smtClean="0"/>
              <a:t>the</a:t>
            </a:r>
            <a:r>
              <a:rPr lang="en-US" sz="2000" b="1" dirty="0" smtClean="0"/>
              <a:t> system, any failures in education are attributed to the teacher and his/her performance.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/>
              <a:t>Public belief (value) is, “A good teacher is a teacher that cares.”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369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914401"/>
            <a:ext cx="4069080" cy="531446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SOLUTION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1445848"/>
            <a:ext cx="4069080" cy="504092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The</a:t>
            </a:r>
            <a:r>
              <a:rPr lang="en-US" sz="2400" b="1" dirty="0" smtClean="0">
                <a:solidFill>
                  <a:schemeClr val="tx1"/>
                </a:solidFill>
              </a:rPr>
              <a:t> fix </a:t>
            </a:r>
            <a:r>
              <a:rPr lang="en-US" sz="2400" b="1" dirty="0" smtClean="0"/>
              <a:t>to school reform is to </a:t>
            </a:r>
            <a:r>
              <a:rPr lang="en-US" sz="2400" b="1" dirty="0" smtClean="0">
                <a:solidFill>
                  <a:srgbClr val="FF0000"/>
                </a:solidFill>
              </a:rPr>
              <a:t>fix the teacher </a:t>
            </a:r>
            <a:r>
              <a:rPr lang="en-US" sz="2400" b="1" dirty="0" smtClean="0"/>
              <a:t>and eliminate teachers’ unions!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b="1" dirty="0" smtClean="0"/>
              <a:t>Make teachers care more!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b="1" dirty="0" smtClean="0"/>
              <a:t>Use test scores to make teachers care even more!!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b="1" dirty="0" smtClean="0"/>
              <a:t>Get rid of the bad teachers and you’ll fix education.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b="1" dirty="0" smtClean="0"/>
              <a:t>Unions protect bad teachers. Get rid of unions and you’ll get rid of bad teachers. 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6779" b="6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414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914400"/>
            <a:ext cx="4069080" cy="668215"/>
          </a:xfrm>
        </p:spPr>
        <p:txBody>
          <a:bodyPr/>
          <a:lstStyle/>
          <a:p>
            <a:r>
              <a:rPr lang="en-US" sz="4000" dirty="0" smtClean="0">
                <a:solidFill>
                  <a:srgbClr val="FF6600"/>
                </a:solidFill>
              </a:rPr>
              <a:t>PROBLEM</a:t>
            </a:r>
            <a:endParaRPr lang="en-US" sz="4000" dirty="0">
              <a:solidFill>
                <a:srgbClr val="FF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0966" r="10966"/>
          <a:stretch>
            <a:fillRect/>
          </a:stretch>
        </p:blipFill>
        <p:spPr>
          <a:xfrm>
            <a:off x="4564558" y="914400"/>
            <a:ext cx="4288089" cy="52117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1719384"/>
            <a:ext cx="4069080" cy="4552461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When we attribute the success of teachers to inherent human traits (caring) then all the other factors that account for teacher development and effectiveness are hidden: 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Teacher Preparation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Professional Development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Content Knowledge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Moves teachers away from a profession to a character trait.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4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000" dirty="0" smtClean="0"/>
              <a:t>FRAMING</a:t>
            </a:r>
            <a:endParaRPr lang="en-US" sz="9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47" y="2133600"/>
            <a:ext cx="8174404" cy="3992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scientific method of communicating. Frames are mental structures that shape the way we see the world. When you hear a word, its frame is activated in your brain. For example,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“</a:t>
            </a:r>
            <a:r>
              <a:rPr lang="en-US" sz="3600" u="sng" dirty="0" smtClean="0">
                <a:solidFill>
                  <a:srgbClr val="FF0000"/>
                </a:solidFill>
              </a:rPr>
              <a:t>Government</a:t>
            </a:r>
            <a:r>
              <a:rPr lang="en-US" sz="3600" dirty="0" smtClean="0">
                <a:solidFill>
                  <a:srgbClr val="FF0000"/>
                </a:solidFill>
              </a:rPr>
              <a:t> run schools are </a:t>
            </a:r>
            <a:r>
              <a:rPr lang="en-US" sz="3600" u="sng" dirty="0" smtClean="0">
                <a:solidFill>
                  <a:srgbClr val="FF0000"/>
                </a:solidFill>
              </a:rPr>
              <a:t>failing</a:t>
            </a:r>
            <a:r>
              <a:rPr lang="en-US" sz="3600" dirty="0" smtClean="0">
                <a:solidFill>
                  <a:srgbClr val="FF0000"/>
                </a:solidFill>
              </a:rPr>
              <a:t> all our </a:t>
            </a:r>
            <a:r>
              <a:rPr lang="en-US" sz="3600" u="sng" dirty="0" smtClean="0">
                <a:solidFill>
                  <a:srgbClr val="FF0000"/>
                </a:solidFill>
              </a:rPr>
              <a:t>children</a:t>
            </a:r>
            <a:r>
              <a:rPr lang="en-US" sz="3600" dirty="0" smtClean="0">
                <a:solidFill>
                  <a:srgbClr val="FF0000"/>
                </a:solidFill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21751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>
                <a:latin typeface="Gill Sans MT" charset="0"/>
              </a:rPr>
              <a:t>“GOVERNMENT RUN SCHOOLS ARE FAILING </a:t>
            </a:r>
            <a:br>
              <a:rPr lang="en-US" sz="2800">
                <a:latin typeface="Gill Sans MT" charset="0"/>
              </a:rPr>
            </a:br>
            <a:r>
              <a:rPr lang="en-US" sz="2800">
                <a:latin typeface="Gill Sans MT" charset="0"/>
              </a:rPr>
              <a:t>ALL OUR CHILDREN”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579259" y="1856154"/>
            <a:ext cx="3931920" cy="47869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Government = Bureaucratic, inefficient, lack of trust, expensive…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Government run schools = Public school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Failing = “F” for failure, report card and in life, loss of middle class, country in ruins…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All our Children = Our most precious resource, innocent,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universal need to be protected…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public has been bomb-barded with a personalized agenda that is narrow and well organized. </a:t>
            </a:r>
          </a:p>
          <a:p>
            <a:pPr algn="ctr">
              <a:defRPr/>
            </a:pP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7" name="Picture Placeholder 6" descr="Waiting-For-Superma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290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Framing and REFRAMING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223" y="2133600"/>
            <a:ext cx="8068028" cy="399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Reframing is changing the way the public sees the world:</a:t>
            </a:r>
          </a:p>
          <a:p>
            <a:r>
              <a:rPr lang="en-US" b="1" dirty="0" smtClean="0"/>
              <a:t>1. Always use “values” to build public support around social issues. </a:t>
            </a:r>
            <a:r>
              <a:rPr lang="en-US" b="1" i="1" dirty="0" smtClean="0"/>
              <a:t>Frame always trumps facts. </a:t>
            </a:r>
          </a:p>
          <a:p>
            <a:r>
              <a:rPr lang="en-US" b="1" dirty="0" smtClean="0"/>
              <a:t>2. Our work is to identify our most deeply held values to develop, Our Message ~ Our Voice! (common message and talking points)</a:t>
            </a:r>
            <a:endParaRPr lang="en-US" b="1" dirty="0"/>
          </a:p>
          <a:p>
            <a:r>
              <a:rPr lang="en-US" b="1" dirty="0" smtClean="0"/>
              <a:t>3. Simplify the Frame by identifying an image or relationship (metaphor). </a:t>
            </a:r>
          </a:p>
        </p:txBody>
      </p:sp>
    </p:spTree>
    <p:extLst>
      <p:ext uri="{BB962C8B-B14F-4D97-AF65-F5344CB8AC3E}">
        <p14:creationId xmlns:p14="http://schemas.microsoft.com/office/powerpoint/2010/main" val="30376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312319"/>
            <a:ext cx="8574087" cy="156159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PURPOSE OF FRAMING </a:t>
            </a:r>
            <a:br>
              <a:rPr lang="en-US" dirty="0" smtClean="0"/>
            </a:br>
            <a:r>
              <a:rPr lang="en-US" sz="3100" dirty="0" smtClean="0"/>
              <a:t>“Our Message ~ Our Voice”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2"/>
            <a:ext cx="3931920" cy="45325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Political Power</a:t>
            </a:r>
          </a:p>
          <a:p>
            <a:r>
              <a:rPr lang="en-US" b="1" dirty="0" smtClean="0"/>
              <a:t>Create a positive common message that all teachers believe and can sell to the public.</a:t>
            </a:r>
          </a:p>
          <a:p>
            <a:r>
              <a:rPr lang="en-US" b="1" dirty="0" smtClean="0"/>
              <a:t>Create easy to remember talking points – gives power to teachers when they know how to respond.</a:t>
            </a:r>
          </a:p>
          <a:p>
            <a:r>
              <a:rPr lang="en-US" b="1" dirty="0" smtClean="0"/>
              <a:t>Improve the image of public education and teachers. Change the conversation!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43243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Teacher Evaluation Tool</a:t>
            </a:r>
          </a:p>
          <a:p>
            <a:r>
              <a:rPr lang="en-US" b="1" dirty="0" smtClean="0"/>
              <a:t>Engage teachers in identifying and developing what they believe is important in a new teacher/principal evaluation tool. </a:t>
            </a:r>
          </a:p>
          <a:p>
            <a:r>
              <a:rPr lang="en-US" b="1" dirty="0" smtClean="0"/>
              <a:t>What defines a Quality Teacher?</a:t>
            </a:r>
          </a:p>
          <a:p>
            <a:r>
              <a:rPr lang="en-US" b="1" dirty="0" smtClean="0"/>
              <a:t>What are the skills and knowledge students need to know?</a:t>
            </a:r>
          </a:p>
          <a:p>
            <a:r>
              <a:rPr lang="en-US" b="1" dirty="0" smtClean="0"/>
              <a:t>Who is should be held accountable?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44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321</TotalTime>
  <Words>803</Words>
  <Application>Microsoft Macintosh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Spectrum</vt:lpstr>
      <vt:lpstr>FRAMING~”Our Message ~ Our Voice” </vt:lpstr>
      <vt:lpstr>BACKGROUND</vt:lpstr>
      <vt:lpstr>What’s standing in the way of  SCHOOL REFORM? </vt:lpstr>
      <vt:lpstr>SOLUTION</vt:lpstr>
      <vt:lpstr>PROBLEM</vt:lpstr>
      <vt:lpstr>FRAMING</vt:lpstr>
      <vt:lpstr>“GOVERNMENT RUN SCHOOLS ARE FAILING  ALL OUR CHILDREN” </vt:lpstr>
      <vt:lpstr>Framing and REFRAMING </vt:lpstr>
      <vt:lpstr>PURPOSE OF FRAMING  “Our Message ~ Our Voice”</vt:lpstr>
      <vt:lpstr>PROCESS FOR FRAMING “Our Message ~ Our Voice”</vt:lpstr>
      <vt:lpstr>PowerPoint Presentation</vt:lpstr>
      <vt:lpstr>PowerPoint Presentation</vt:lpstr>
      <vt:lpstr>REFRAMING “Our Message ~ Our Voice” </vt:lpstr>
      <vt:lpstr>CONCLUSION </vt:lpstr>
    </vt:vector>
  </TitlesOfParts>
  <Company>Poway Federation of Teachers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FRAMING~”Our Message ~ Our Voice” </dc:title>
  <dc:creator>Candy Smiley</dc:creator>
  <cp:lastModifiedBy>Candy Smiley</cp:lastModifiedBy>
  <cp:revision>35</cp:revision>
  <dcterms:created xsi:type="dcterms:W3CDTF">2012-04-24T16:42:05Z</dcterms:created>
  <dcterms:modified xsi:type="dcterms:W3CDTF">2012-05-29T19:40:13Z</dcterms:modified>
</cp:coreProperties>
</file>